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függőleges szöveg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üggőleges cím és szöveg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tartalom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zakaszfejléc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tartalomrész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Összehasonlítás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sak cím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Üres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talomrész képaláírással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ép képaláírással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 amt="27000"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1" lang="hu-HU" sz="6600"/>
              <a:t>MRPSZ Alapszabály</a:t>
            </a:r>
            <a:endParaRPr b="1" sz="6600"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4283968" y="5517232"/>
            <a:ext cx="4208512" cy="769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>
                <a:solidFill>
                  <a:schemeClr val="dk1"/>
                </a:solidFill>
              </a:rPr>
              <a:t>MRPSZ küldöttgyűlés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hu-HU" sz="2000">
                <a:solidFill>
                  <a:schemeClr val="dk1"/>
                </a:solidFill>
              </a:rPr>
              <a:t>Budapest, 2022. május 7.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ELNEVEZÉS</a:t>
            </a:r>
            <a:endParaRPr b="1"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251520" y="1916832"/>
            <a:ext cx="8784976" cy="4209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 u="sng"/>
              <a:t>Jelenleg:</a:t>
            </a:r>
            <a:r>
              <a:rPr lang="hu-HU"/>
              <a:t> Magyar Református Presbiteri Szövetség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 u="sng"/>
              <a:t>Tagjai:</a:t>
            </a:r>
            <a:r>
              <a:rPr lang="hu-HU"/>
              <a:t> a </a:t>
            </a:r>
            <a:r>
              <a:rPr b="1" lang="hu-HU"/>
              <a:t>Magyarországi</a:t>
            </a:r>
            <a:r>
              <a:rPr lang="hu-HU"/>
              <a:t> Református Egyház 			presbiterei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 u="sng"/>
              <a:t>Javasolt új elnevezés:</a:t>
            </a:r>
            <a:endParaRPr u="sng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hu-HU"/>
              <a:t>Magyar</a:t>
            </a:r>
            <a:r>
              <a:rPr b="1" lang="hu-HU" u="sng"/>
              <a:t>országi</a:t>
            </a:r>
            <a:r>
              <a:rPr b="1" lang="hu-HU"/>
              <a:t> </a:t>
            </a:r>
            <a:r>
              <a:rPr lang="hu-HU"/>
              <a:t>Református Presbiteri Szövetség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ALAPSZABÁLY</a:t>
            </a:r>
            <a:endParaRPr b="1"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457200" y="1600200"/>
            <a:ext cx="8579296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jelenlegi Alapszabály 30 éves, sok toldozással.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Legutóbb a Törvényszék 4 oldalnyi hibajegyzéket küldött.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További toldozás helyett új Alapszabály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Szempontok: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A törvényi minimumnak megfelelő,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Legegyszerűbb struktúra,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 Életszerű, betartható.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2411760" y="274638"/>
            <a:ext cx="367240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ELNÖKSÉG</a:t>
            </a:r>
            <a:endParaRPr b="1"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145075" y="1196750"/>
            <a:ext cx="8901900" cy="52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 u="sng"/>
              <a:t>Alapszabályi előírás (IV.1.1.):</a:t>
            </a:r>
            <a:endParaRPr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hu-HU" sz="2800"/>
              <a:t>A Szövetség Elnöksége 5 (öt) tagból áll, akik az egyes feladatokat egymás között feloszthatják.  </a:t>
            </a:r>
            <a:endParaRPr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hu-HU" sz="2800"/>
              <a:t>Az Elnökségi tagok 1 évre maguk közül választják:</a:t>
            </a:r>
            <a:endParaRPr i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i="1" lang="hu-HU" sz="2800"/>
              <a:t>az elnököt</a:t>
            </a:r>
            <a:endParaRPr i="1"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i="1" lang="hu-HU" sz="2800"/>
              <a:t>alelnököt</a:t>
            </a:r>
            <a:endParaRPr i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 u="sng"/>
              <a:t>A jelölés alapelve: </a:t>
            </a:r>
            <a:endParaRPr u="sng"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(lehetőleg) mindengyik egyházkerület képviselve legyen, 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+ 1 lelkipásztor képviselje a lelkipásztori szempontokat.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Az elnökséget a  Zsinat is fogadja el partnernek.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TISZTSÉGVISELŐK</a:t>
            </a:r>
            <a:endParaRPr b="1"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197825" y="1196750"/>
            <a:ext cx="8499300" cy="53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u="sng"/>
              <a:t>Küldöttgyűlési felhatalmazással:</a:t>
            </a:r>
            <a:endParaRPr u="sng"/>
          </a:p>
          <a:p>
            <a:pPr indent="-35814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hu-HU"/>
              <a:t>Elnökség</a:t>
            </a:r>
            <a:endParaRPr/>
          </a:p>
          <a:p>
            <a:pPr indent="-299085" lvl="1" marL="74295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</a:pPr>
            <a:r>
              <a:rPr lang="hu-HU"/>
              <a:t>Titkárság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hu-HU"/>
              <a:t>Felügyelő bizottság</a:t>
            </a:r>
            <a:endParaRPr/>
          </a:p>
          <a:p>
            <a:pPr indent="0" lvl="0" marL="0" rtl="0" algn="l">
              <a:spcBef>
                <a:spcPts val="592"/>
              </a:spcBef>
              <a:spcAft>
                <a:spcPts val="0"/>
              </a:spcAft>
              <a:buNone/>
            </a:pPr>
            <a:r>
              <a:rPr lang="hu-HU" u="sng"/>
              <a:t>További tisztségviselők Elnökségi </a:t>
            </a:r>
            <a:r>
              <a:rPr lang="hu-HU" u="sng"/>
              <a:t>felhatalmazással:</a:t>
            </a:r>
            <a:endParaRPr/>
          </a:p>
          <a:p>
            <a:pPr indent="-406400" lvl="0" marL="34290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hu-HU"/>
              <a:t>Missziói és presbiterképzési bizottság</a:t>
            </a:r>
            <a:endParaRPr/>
          </a:p>
          <a:p>
            <a:pPr indent="-406400" lvl="0" marL="34290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hu-HU"/>
              <a:t>Etikai bizottság</a:t>
            </a:r>
            <a:endParaRPr/>
          </a:p>
          <a:p>
            <a:pPr indent="-406400" lvl="0" marL="34290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hu-HU"/>
              <a:t>Eseti bizottságok 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hu-HU"/>
              <a:t>Tanácsadók 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hu-HU"/>
              <a:t>PRESBITER újság felelős szerkesztője</a:t>
            </a:r>
            <a:br>
              <a:rPr lang="hu-HU"/>
            </a:br>
            <a:r>
              <a:rPr lang="hu-HU"/>
              <a:t>(+ szerkesztőbizottság, tördelő-szerkesztő)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KÜLDÖTTGYŰLÉS</a:t>
            </a:r>
            <a:endParaRPr b="1"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 u="sng"/>
              <a:t>Tagjai szavazati joggal (alkotó tagok):</a:t>
            </a:r>
            <a:endParaRPr u="sng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Elnökség,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Egyházmegyénként 1-1 küldött (szervező),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u="sng"/>
              <a:t>Tagjai tanácskozási joggal: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Felügyelő bizottság tagjai (tanácskozási joggal),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hu-HU" u="sng"/>
              <a:t>További résztvevők:</a:t>
            </a:r>
            <a:endParaRPr u="sng"/>
          </a:p>
          <a:p>
            <a:pPr indent="-349250" lvl="1" marL="742950" rtl="0" algn="l">
              <a:spcBef>
                <a:spcPts val="560"/>
              </a:spcBef>
              <a:spcAft>
                <a:spcPts val="0"/>
              </a:spcAft>
              <a:buSzPts val="2800"/>
              <a:buChar char="–"/>
            </a:pPr>
            <a:r>
              <a:rPr lang="hu-HU"/>
              <a:t>Meghívottak,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Bárki, a küldöttgyűlés nyilvános.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TERÜLETI SZERVEZETEK</a:t>
            </a:r>
            <a:endParaRPr b="1"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246350" y="1671525"/>
            <a:ext cx="8651400" cy="4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hu-HU"/>
              <a:t>Alapelv: 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Egyházmegyei hatáskörű területi szervezetek,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Legalább 10 tag esetén alapítható területi szervezet,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A tagság maga közül választ Egyházmegyei vezetőt, aki egyben az egyházmegye küldötte is.</a:t>
            </a:r>
            <a:endParaRPr/>
          </a:p>
          <a:p>
            <a:pPr indent="-3581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Évente legalább egy közgyűlést kell tartani.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TAGSÁG</a:t>
            </a:r>
            <a:endParaRPr b="1"/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552725" y="1417650"/>
            <a:ext cx="8229600" cy="51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Tag lehet minden aktív presbiter, vagy aki legalább 1 ciklusban presbiter volt, ha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Írásban jelentkezik tagnak,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A tagsági díjat rendszeresen (évente) fizeti,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Elfogadja a Szövetség Alapszabályát.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Tagság megszűnik (3.2) 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Megszűnés, halál, kilépés,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fegyelmi kizárással, vagy </a:t>
            </a:r>
            <a:endParaRPr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hu-HU"/>
              <a:t> 1 év meg nem fizetett tagsági díj esetén (felszólítás után)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hu-HU"/>
              <a:t>A TAGOK JOGAI</a:t>
            </a:r>
            <a:endParaRPr b="1"/>
          </a:p>
        </p:txBody>
      </p:sp>
      <p:sp>
        <p:nvSpPr>
          <p:cNvPr id="133" name="Google Shape;133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Választó és választható,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hu-HU"/>
              <a:t>Tanácskozási joggal részt vehet a Szövetség alkalmain.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